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327" r:id="rId3"/>
    <p:sldId id="325" r:id="rId4"/>
    <p:sldId id="323" r:id="rId5"/>
    <p:sldId id="324" r:id="rId6"/>
    <p:sldId id="326" r:id="rId7"/>
    <p:sldId id="328" r:id="rId8"/>
    <p:sldId id="329" r:id="rId9"/>
    <p:sldId id="330" r:id="rId10"/>
    <p:sldId id="332" r:id="rId11"/>
    <p:sldId id="331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Заголовок" id="{3BDD00CD-B8F8-4695-9920-4DBAA2C50F51}">
          <p14:sldIdLst>
            <p14:sldId id="256"/>
            <p14:sldId id="327"/>
          </p14:sldIdLst>
        </p14:section>
        <p14:section name="Теоретические основы" id="{9492545C-EC1B-46B6-BC0C-4FE5599A7C6D}">
          <p14:sldIdLst>
            <p14:sldId id="325"/>
            <p14:sldId id="323"/>
            <p14:sldId id="324"/>
            <p14:sldId id="326"/>
          </p14:sldIdLst>
        </p14:section>
        <p14:section name="Практический пример" id="{252BEA13-7E32-497A-9755-66DEEC65A419}">
          <p14:sldIdLst>
            <p14:sldId id="328"/>
            <p14:sldId id="329"/>
            <p14:sldId id="330"/>
            <p14:sldId id="332"/>
            <p14:sldId id="331"/>
            <p14:sldId id="334"/>
            <p14:sldId id="335"/>
            <p14:sldId id="336"/>
            <p14:sldId id="337"/>
            <p14:sldId id="338"/>
          </p14:sldIdLst>
        </p14:section>
        <p14:section name="Домашнее задание" id="{42CA2B2E-6375-476A-9223-8068C0F2A0BE}">
          <p14:sldIdLst>
            <p14:sldId id="339"/>
            <p14:sldId id="340"/>
            <p14:sldId id="341"/>
            <p14:sldId id="34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4628" autoAdjust="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5ABB4-9798-438F-A88E-6B78D219105B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4567-5EA2-4423-B4ED-D3EC205FE8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48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0D63D61-AA74-4E94-8BC9-4B0A0EAA460A}" type="datetimeFigureOut">
              <a:rPr lang="ru-RU" smtClean="0"/>
              <a:t>09.11.2015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1374034-BBB3-4C1C-9AD6-097BAB4ECA3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 smtClean="0">
                <a:latin typeface="Cambria" pitchFamily="18" charset="0"/>
              </a:rPr>
              <a:t>Метод имитации закаливания</a:t>
            </a:r>
            <a:br>
              <a:rPr lang="ru-RU" sz="3200" dirty="0" smtClean="0">
                <a:latin typeface="Cambria" pitchFamily="18" charset="0"/>
              </a:rPr>
            </a:br>
            <a:r>
              <a:rPr lang="ru-RU" sz="3200" dirty="0" smtClean="0">
                <a:latin typeface="Cambria" pitchFamily="18" charset="0"/>
              </a:rPr>
              <a:t>(</a:t>
            </a:r>
            <a:r>
              <a:rPr lang="en-US" sz="3200" dirty="0" smtClean="0">
                <a:latin typeface="Cambria" pitchFamily="18" charset="0"/>
              </a:rPr>
              <a:t>simulated annealing, SANN)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078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Смесь распределений</a:t>
            </a:r>
            <a:endParaRPr lang="ru-RU" sz="3200" dirty="0">
              <a:latin typeface="Cambri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—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функции плотности неких распределений, тогда функция</a:t>
                </a:r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sz="80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80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называется функцией плотности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смеси этих распределений,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где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—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веса распределений в смеси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1;…;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≥0, 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endParaRPr lang="ru-RU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  <a:blipFill rotWithShape="1">
                <a:blip r:embed="rId2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94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Начальные значения параметров</a:t>
            </a:r>
            <a:endParaRPr lang="ru-RU" sz="3200" dirty="0">
              <a:latin typeface="Cambri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Набор параметров, подлежащих максимизации, состоит из девяти элементов: четыре пары параметров местоположения, масштаба, формы и асимметрии и один параметр веса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sz="800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начальные значения параметров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n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&lt;- 2</a:t>
                </a:r>
                <a:r>
                  <a:rPr lang="ru-RU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количество распределений</a:t>
                </a:r>
                <a:endParaRPr lang="en-US" sz="1600" dirty="0">
                  <a:solidFill>
                    <a:schemeClr val="accent5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mu0 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rep(mean(y),times=n);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sigma0 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rep(</a:t>
                </a:r>
                <a:r>
                  <a:rPr lang="en-US" sz="1600" dirty="0" err="1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sd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(y),times=n)</a:t>
                </a:r>
                <a:endParaRPr lang="en-US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nu0 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rep(10,times=n);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xi0 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rep(1,times=n)</a:t>
                </a:r>
                <a:endParaRPr lang="en-US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w0 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rep(1/</a:t>
                </a:r>
                <a:r>
                  <a:rPr lang="en-US" sz="1600" dirty="0" err="1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n,times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=n-1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 &lt;- c(mu0,sigma0,nu0,xi0,w0)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множество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𝑍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/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5"/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1600" i="1">
                                    <a:solidFill>
                                      <a:schemeClr val="accent5"/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>
                                    <a:solidFill>
                                      <a:schemeClr val="accent5"/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>
                                <a:solidFill>
                                  <a:schemeClr val="accent5"/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 зададим границами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изменений значений параметров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mean.cng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&lt;- 0.2*mean(y);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std.cng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&lt;- 0.2*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sd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(y)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nu.cng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&lt;- 0.2;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xi.cng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&lt;- 0.1;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prob.cng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&lt;- 0.2</a:t>
                </a:r>
                <a:endParaRPr lang="ru-RU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Для каждой конкретной задачи рекомендуется задавать свои границы изменения параметров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  <a:blipFill rotWithShape="1">
                <a:blip r:embed="rId2"/>
                <a:stretch>
                  <a:fillRect l="-1058" t="-8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Внешний цикл алгоритма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166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Внешний цикл служит для изменения «температуры»: от начального уровня до минимального</a:t>
            </a: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800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temp &lt;- 10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min.temp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&lt;- 10^-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 &lt;- 125*n</a:t>
            </a:r>
            <a:endParaRPr lang="en-US" sz="16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while(temp &gt;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min.temp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endParaRPr lang="ru-RU" sz="16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### </a:t>
            </a:r>
            <a:r>
              <a:rPr lang="ru-RU" sz="16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внутренний цикл </a:t>
            </a:r>
            <a:r>
              <a:rPr lang="en-US" sz="16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### </a:t>
            </a:r>
            <a:endParaRPr lang="en-US" sz="1600" dirty="0" smtClean="0">
              <a:solidFill>
                <a:schemeClr val="accent5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temp &lt;- 0.95*temp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6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0"/>
                <a:ext cx="8229600" cy="76470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ru-RU" sz="3200" dirty="0" smtClean="0">
                    <a:latin typeface="Cambria" pitchFamily="18" charset="0"/>
                  </a:rPr>
                  <a:t>Внутренний цикл: </a:t>
                </a:r>
                <a:r>
                  <a:rPr lang="ru-RU" sz="3200" dirty="0">
                    <a:latin typeface="Cambria" pitchFamily="18" charset="0"/>
                  </a:rPr>
                  <a:t>выбор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200"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320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ru-RU" sz="3200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764704"/>
              </a:xfrm>
              <a:blipFill rotWithShape="1">
                <a:blip r:embed="rId2"/>
                <a:stretch>
                  <a:fillRect b="-344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Точку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 мы получаем, случайным образом выбрав один из параметров смеси и изменив его значение в заданных границах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sz="80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Запишем функцию </a:t>
                </a:r>
                <a:r>
                  <a:rPr lang="en-US" i="1" dirty="0" err="1" smtClean="0">
                    <a:solidFill>
                      <a:schemeClr val="tx1"/>
                    </a:solidFill>
                    <a:latin typeface="Calibri" pitchFamily="34" charset="0"/>
                  </a:rPr>
                  <a:t>change.par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 err="1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change.par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function(</a:t>
                </a:r>
                <a:r>
                  <a:rPr lang="en-US" sz="1600" dirty="0" err="1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par,number,eps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=10^-3)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if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(number&lt;=n)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изменение параметра положения</a:t>
                </a:r>
                <a:endParaRPr lang="en-US" sz="1600" dirty="0" smtClean="0">
                  <a:solidFill>
                    <a:schemeClr val="accent5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runif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(n=1,-mean.cng,mean.cng)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} else { if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(number&lt;=2*n) {</a:t>
                </a: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изменение параметра масштаба</a:t>
                </a:r>
                <a:endParaRPr lang="en-US" sz="1600" dirty="0">
                  <a:solidFill>
                    <a:schemeClr val="accent5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runif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(n=1,-std.cng,std.cng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ограничение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𝜎</m:t>
                    </m:r>
                    <m:r>
                      <a:rPr lang="ru-RU" sz="1600" b="0" i="1" smtClean="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&gt;0</m:t>
                    </m:r>
                  </m:oMath>
                </a14:m>
                <a:endParaRPr lang="en-US" sz="1600" dirty="0">
                  <a:solidFill>
                    <a:schemeClr val="accent5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if (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par[number]&lt;=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0)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eps</a:t>
                </a:r>
                <a:endParaRPr lang="en-US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} else { if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(number&lt;=3*n) {</a:t>
                </a: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изменение параметра </a:t>
                </a:r>
                <a:r>
                  <a:rPr lang="ru-RU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формы</a:t>
                </a:r>
                <a:endParaRPr lang="en-US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runif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(n=1,-nu.cng,nu.cng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ограничение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𝜈</m:t>
                    </m:r>
                    <m:r>
                      <a:rPr lang="ru-RU" sz="1600" i="1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&gt;</m:t>
                    </m:r>
                    <m:r>
                      <a:rPr lang="en-US" sz="1600" b="0" i="1" smtClean="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2</m:t>
                    </m:r>
                  </m:oMath>
                </a14:m>
                <a:endParaRPr lang="en-US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if (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par[number]&lt;=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2)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&lt;- 2+eps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  <a:blipFill rotWithShape="1">
                <a:blip r:embed="rId3"/>
                <a:stretch>
                  <a:fillRect l="-1058" t="-868" r="-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7801267" cy="365125"/>
          </a:xfrm>
        </p:spPr>
        <p:txBody>
          <a:bodyPr/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продолжение на следующем слайде</a:t>
            </a:r>
          </a:p>
        </p:txBody>
      </p:sp>
    </p:spTree>
    <p:extLst>
      <p:ext uri="{BB962C8B-B14F-4D97-AF65-F5344CB8AC3E}">
        <p14:creationId xmlns:p14="http://schemas.microsoft.com/office/powerpoint/2010/main" val="40653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}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else { if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(number&lt;=4*n) {</a:t>
                </a: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изменение параметра асимметрии</a:t>
                </a:r>
                <a:endParaRPr lang="en-US" sz="1600" dirty="0">
                  <a:solidFill>
                    <a:schemeClr val="accent5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runif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(n=1,-xi.cng,xi.cng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ограничение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&gt;0</m:t>
                    </m:r>
                  </m:oMath>
                </a14:m>
                <a:endParaRPr lang="en-US" sz="1600" dirty="0">
                  <a:solidFill>
                    <a:schemeClr val="accent5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if (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par[number]&lt;=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0)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eps</a:t>
                </a:r>
                <a:endParaRPr lang="en-US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} else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изменение веса одного из распределений</a:t>
                </a:r>
                <a:endParaRPr lang="en-US" sz="1600" dirty="0">
                  <a:solidFill>
                    <a:schemeClr val="accent5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600" dirty="0" err="1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delta.w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&lt;-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runif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(n=1,-prob.cng,prob.cng)</a:t>
                </a:r>
                <a:endParaRPr lang="en-US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:r>
                  <a:rPr lang="en-US" sz="1600" dirty="0" err="1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delta.w</a:t>
                </a: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ограничение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≥0</m:t>
                    </m:r>
                  </m:oMath>
                </a14:m>
                <a:endParaRPr lang="en-US" sz="1600" dirty="0">
                  <a:solidFill>
                    <a:schemeClr val="accent5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if (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par[number]&lt;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0)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par[number] 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&lt;-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# </a:t>
                </a:r>
                <a:r>
                  <a:rPr lang="ru-RU" sz="1600" dirty="0" smtClean="0">
                    <a:solidFill>
                      <a:schemeClr val="accent5"/>
                    </a:solidFill>
                    <a:latin typeface="Courier New" pitchFamily="49" charset="0"/>
                    <a:cs typeface="Courier New" pitchFamily="49" charset="0"/>
                  </a:rPr>
                  <a:t>пересчёт весов, чтобы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ru-RU" sz="1600" i="1" smtClean="0">
                            <a:solidFill>
                              <a:schemeClr val="accent5"/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solidFill>
                          <a:schemeClr val="accent5"/>
                        </a:solidFill>
                        <a:latin typeface="Cambria Math"/>
                        <a:cs typeface="Courier New" pitchFamily="49" charset="0"/>
                      </a:rPr>
                      <m:t>=1</m:t>
                    </m:r>
                  </m:oMath>
                </a14:m>
                <a:endParaRPr lang="en-US" sz="1600" dirty="0">
                  <a:solidFill>
                    <a:schemeClr val="accent5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  par[(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4*n+1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):(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5*n-1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)] &lt;- par[(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4*n+1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):(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5*n-1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)]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/ (1+delta.w)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 }}}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}</a:t>
                </a:r>
                <a:endParaRPr lang="ru-RU" sz="160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return(par)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}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60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  <a:blipFill rotWithShape="1">
                <a:blip r:embed="rId2"/>
                <a:stretch>
                  <a:fillRect l="-3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59165" y="188640"/>
            <a:ext cx="7801267" cy="365125"/>
          </a:xfrm>
        </p:spPr>
        <p:txBody>
          <a:bodyPr/>
          <a:lstStyle/>
          <a:p>
            <a:pPr algn="ctr"/>
            <a:r>
              <a:rPr lang="ru-RU" sz="2400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начало на предыдущем 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t>слайде</a:t>
            </a:r>
          </a:p>
        </p:txBody>
      </p:sp>
    </p:spTree>
    <p:extLst>
      <p:ext uri="{BB962C8B-B14F-4D97-AF65-F5344CB8AC3E}">
        <p14:creationId xmlns:p14="http://schemas.microsoft.com/office/powerpoint/2010/main" val="385217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0"/>
                <a:ext cx="8229600" cy="76470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ru-RU" sz="3200" dirty="0" smtClean="0">
                    <a:latin typeface="Cambria" pitchFamily="18" charset="0"/>
                  </a:rPr>
                  <a:t>Внутренний цикл: </a:t>
                </a:r>
                <a:r>
                  <a:rPr lang="ru-RU" sz="3200" dirty="0">
                    <a:latin typeface="Cambria" pitchFamily="18" charset="0"/>
                  </a:rPr>
                  <a:t>п</a:t>
                </a:r>
                <a:r>
                  <a:rPr lang="ru-RU" sz="3200" dirty="0" smtClean="0">
                    <a:latin typeface="Cambria" pitchFamily="18" charset="0"/>
                  </a:rPr>
                  <a:t>ринимать 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200"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320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ru-RU" sz="3200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764704"/>
              </a:xfrm>
              <a:blipFill rotWithShape="1">
                <a:blip r:embed="rId2"/>
                <a:stretch>
                  <a:fillRect b="-344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166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Запишем логическую функцию, известную также как «критерий Метрополиса», определяющую принимать ли новые значения параметров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6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accept.new.par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&lt;- function(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cur.energy,new.energy,temp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new.energy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cur.energy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return(TRUE)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temp == 0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return(FALSE)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prob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(-(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new.energy-cur.energy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)/temp)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return(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runif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(n=1,0,1) &lt;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prob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)</a:t>
            </a:r>
            <a:endParaRPr lang="en-US" sz="16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ru-RU" sz="16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Calibri" pitchFamily="34" charset="0"/>
              </a:rPr>
              <a:t>В качестве «энергии» в нашей задаче выступает отрицательное значение функции правдоподобия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Внутренний цикл: плотность смеси и функция правдоподобия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32859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Плотность смеси есть средневзвешенное её компонент:</a:t>
            </a: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library(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fGarch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mix.dens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&lt;- function(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x,par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ru-RU" sz="1600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количество распределений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&lt;- (length(par)+1)/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ru-RU" sz="16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ru-RU" sz="1600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веса распределений</a:t>
            </a:r>
            <a:endParaRPr lang="en-US" sz="1600" dirty="0">
              <a:solidFill>
                <a:schemeClr val="accent5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wgt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&lt;- par[(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4*n+1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):(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5*n-1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wgt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[n] 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&lt;- 1-sum(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wgt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:(n-1)])</a:t>
            </a:r>
            <a:endParaRPr lang="ru-RU" sz="16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16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res </a:t>
            </a:r>
            <a:r>
              <a:rPr lang="en-US" sz="1600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— </a:t>
            </a:r>
            <a:r>
              <a:rPr lang="ru-RU" sz="1600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вектор значений плотности</a:t>
            </a:r>
            <a:endParaRPr lang="en-US" sz="1600" dirty="0">
              <a:solidFill>
                <a:schemeClr val="accent5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res &lt;- numeric(length(x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1:n) 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res &lt;- res +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wgt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]*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dsstd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x,mean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=par[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],</a:t>
            </a:r>
            <a:endParaRPr lang="ru-RU" sz="16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=par[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n+i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nu=par[2*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n+i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xi=par[3*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n+i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return(res)</a:t>
            </a:r>
            <a:endParaRPr lang="en-US" sz="16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ru-RU" sz="16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Отрицательная функция правдоподобия:</a:t>
            </a:r>
          </a:p>
          <a:p>
            <a:pPr marL="0" indent="0">
              <a:spcBef>
                <a:spcPts val="0"/>
              </a:spcBef>
              <a:buNone/>
            </a:pPr>
            <a:endParaRPr lang="ru-RU" sz="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neg.llh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&lt;- function(par) -sum(log(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mix.dens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y,par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)))</a:t>
            </a:r>
            <a:endParaRPr lang="ru-RU" sz="16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95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Домашнее задание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166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ru-RU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Записать </a:t>
            </a:r>
            <a:r>
              <a:rPr lang="ru-RU" dirty="0">
                <a:solidFill>
                  <a:schemeClr val="tx1"/>
                </a:solidFill>
                <a:latin typeface="Calibri" pitchFamily="34" charset="0"/>
              </a:rPr>
              <a:t>внешний и внутренний циклы алгоритма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SANN</a:t>
            </a:r>
            <a:r>
              <a:rPr lang="ru-RU" dirty="0">
                <a:solidFill>
                  <a:schemeClr val="tx1"/>
                </a:solidFill>
                <a:latin typeface="Calibri" pitchFamily="34" charset="0"/>
              </a:rPr>
              <a:t>, используя описанные ранее функции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4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Подбор смеси: первое прохождение внутреннего цикла</a:t>
            </a:r>
            <a:endParaRPr lang="ru-RU" sz="3200" dirty="0">
              <a:latin typeface="Cambria" pitchFamily="18" charset="0"/>
            </a:endParaRPr>
          </a:p>
        </p:txBody>
      </p:sp>
      <p:pic>
        <p:nvPicPr>
          <p:cNvPr id="1029" name="Picture 5" descr="C:\Users\y_bologov\Documents\SANN_plots\new\1st_loop\inner_loop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20" y="102636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5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Подбор смеси: прохождение внешнего цикла</a:t>
            </a:r>
            <a:endParaRPr lang="ru-RU" sz="3200" dirty="0">
              <a:latin typeface="Cambria" pitchFamily="18" charset="0"/>
            </a:endParaRPr>
          </a:p>
        </p:txBody>
      </p:sp>
      <p:pic>
        <p:nvPicPr>
          <p:cNvPr id="2050" name="Picture 2" descr="C:\Users\y_bologov\Documents\SANN_plots\new\outer_loop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28" y="98072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_bologov\Documents\SANN_plots\new\outer_loop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28" y="98072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0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Содержание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166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spcBef>
                <a:spcPts val="0"/>
              </a:spcBef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теоретические основы метода</a:t>
            </a:r>
          </a:p>
          <a:p>
            <a:pPr>
              <a:spcBef>
                <a:spcPts val="0"/>
              </a:spcBef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пример практической реализации в «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R</a:t>
            </a: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»: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    </a:t>
            </a:r>
            <a:r>
              <a:rPr lang="ru-RU" i="1" dirty="0" smtClean="0">
                <a:solidFill>
                  <a:schemeClr val="tx1"/>
                </a:solidFill>
                <a:latin typeface="Calibri" pitchFamily="34" charset="0"/>
              </a:rPr>
              <a:t>подбор параметров смеси распределений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6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График плотности смеси</a:t>
            </a:r>
            <a:endParaRPr lang="ru-RU" sz="3200" dirty="0">
              <a:latin typeface="Cambria" pitchFamily="18" charset="0"/>
            </a:endParaRPr>
          </a:p>
        </p:txBody>
      </p:sp>
      <p:pic>
        <p:nvPicPr>
          <p:cNvPr id="2050" name="Picture 2" descr="C:\Users\y_bologov\Desktop\Разное\ЭКМ\Семинар\R-моделирование\ЦМФ\SANN_graphs\mixture.dens.em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59" y="836613"/>
            <a:ext cx="5634281" cy="561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23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Теоретические основы метода</a:t>
            </a:r>
            <a:endParaRPr lang="ru-RU" sz="3200" dirty="0">
              <a:latin typeface="Cambri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endParaRPr lang="ru-RU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Задача:</a:t>
                </a:r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b="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⃑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33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Основная идея метода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166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Метод имитации закаливания (МИЗ) </a:t>
            </a:r>
            <a:r>
              <a:rPr lang="ru-RU" dirty="0">
                <a:solidFill>
                  <a:schemeClr val="tx1"/>
                </a:solidFill>
                <a:latin typeface="Calibri" pitchFamily="34" charset="0"/>
              </a:rPr>
              <a:t>берёт свой название от технического процесса термообработки металла, при котором его кристаллическая решётка нагревается, а затем медленно охлаждается, позволяя атомам занять состояние с минимальной потенциальной </a:t>
            </a: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энергией</a:t>
            </a: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Идея </a:t>
            </a:r>
            <a:r>
              <a:rPr lang="ru-RU" dirty="0">
                <a:solidFill>
                  <a:schemeClr val="tx1"/>
                </a:solidFill>
                <a:latin typeface="Calibri" pitchFamily="34" charset="0"/>
              </a:rPr>
              <a:t>метода состоит в моделировании этого процесса для нахождения минимума целевой функции, являющейся аналогом энергии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7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Основная идея метода</a:t>
            </a:r>
            <a:endParaRPr lang="ru-RU" sz="3200" dirty="0">
              <a:latin typeface="Cambri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Calibri" pitchFamily="34" charset="0"/>
                  </a:rPr>
                  <a:t>—</a:t>
                </a:r>
                <a:r>
                  <a:rPr lang="en-US" dirty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набор параметров (состояние системы) на </a:t>
                </a:r>
                <a:r>
                  <a:rPr lang="en-US" i="1" dirty="0" smtClean="0">
                    <a:solidFill>
                      <a:schemeClr val="tx1"/>
                    </a:solidFill>
                    <a:latin typeface="Calibri" pitchFamily="34" charset="0"/>
                  </a:rPr>
                  <a:t>k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-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й итерации метода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—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множество состояний системы, в которые она может перейти из состояния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за одну итерацию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sz="800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>
                    <a:solidFill>
                      <a:schemeClr val="tx1"/>
                    </a:solidFill>
                    <a:latin typeface="Calibri" pitchFamily="34" charset="0"/>
                  </a:rPr>
                  <a:t>Для перехода на следующую итерацию случайным образом выбирается новое значение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параметров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>
                    <a:solidFill>
                      <a:schemeClr val="tx1"/>
                    </a:solidFill>
                    <a:latin typeface="Calibri" pitchFamily="34" charset="0"/>
                  </a:rPr>
                  <a:t>Вероятность перехода системы в новое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состояние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:</a:t>
                </a:r>
                <a:endParaRPr lang="ru-RU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80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⃑"/>
                                                    <m:ctrlPr>
                                                      <a:rPr lang="en-US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⃑"/>
                                                    <m:ctrlPr>
                                                      <a:rPr lang="en-US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 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1,  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&lt;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, где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sz="8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Calibri" pitchFamily="34" charset="0"/>
                  </a:rPr>
                  <a:t> — «температура» на </a:t>
                </a:r>
                <a:r>
                  <a:rPr lang="ru-RU" i="1" dirty="0">
                    <a:solidFill>
                      <a:schemeClr val="tx1"/>
                    </a:solidFill>
                    <a:latin typeface="Calibri" pitchFamily="34" charset="0"/>
                  </a:rPr>
                  <a:t>k</a:t>
                </a:r>
                <a:r>
                  <a:rPr lang="ru-RU" dirty="0">
                    <a:solidFill>
                      <a:schemeClr val="tx1"/>
                    </a:solidFill>
                    <a:latin typeface="Calibri" pitchFamily="34" charset="0"/>
                  </a:rPr>
                  <a:t>-й итерации — некоторая последовательность, удовлетворяющая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условиям: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&gt;0,  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  <a:blipFill rotWithShape="1">
                <a:blip r:embed="rId2"/>
                <a:stretch>
                  <a:fillRect l="-1058" t="-8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1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Алгоритм работы МИ</a:t>
            </a:r>
            <a:r>
              <a:rPr lang="ru-RU" sz="3200" dirty="0">
                <a:latin typeface="Cambria" pitchFamily="18" charset="0"/>
              </a:rPr>
              <a:t>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Задать начальное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Calibri" pitchFamily="34" charset="0"/>
                  </a:rPr>
                  <a:t>последовательность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,</a:t>
                </a:r>
                <a:r>
                  <a:rPr lang="ru-RU" dirty="0">
                    <a:solidFill>
                      <a:schemeClr val="tx1"/>
                    </a:solidFill>
                    <a:latin typeface="Calibri" pitchFamily="34" charset="0"/>
                  </a:rPr>
                  <a:t> предельное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min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 и количество итераций внутреннего цикла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en-US" i="1" dirty="0" smtClean="0">
                    <a:solidFill>
                      <a:schemeClr val="tx1"/>
                    </a:solidFill>
                    <a:latin typeface="Calibri" pitchFamily="34" charset="0"/>
                  </a:rPr>
                  <a:t>N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,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≔0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До тех пор, пока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ru-RU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выполнять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ru-RU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для </a:t>
                </a:r>
                <a:r>
                  <a:rPr lang="en-US" sz="2200" i="1" dirty="0" err="1" smtClean="0">
                    <a:solidFill>
                      <a:schemeClr val="tx1"/>
                    </a:solidFill>
                    <a:latin typeface="Calibri" pitchFamily="34" charset="0"/>
                  </a:rPr>
                  <a:t>i</a:t>
                </a:r>
                <a:r>
                  <a:rPr lang="en-US" sz="2200" i="1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ru-RU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от </a:t>
                </a:r>
                <a:r>
                  <a:rPr lang="en-US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1 </a:t>
                </a:r>
                <a:r>
                  <a:rPr lang="ru-RU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до </a:t>
                </a:r>
                <a:r>
                  <a:rPr lang="en-US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N </a:t>
                </a:r>
                <a:r>
                  <a:rPr lang="ru-RU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выполнить</a:t>
                </a:r>
                <a:endParaRPr lang="en-US" sz="220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ru-RU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сгенерировать </a:t>
                </a:r>
                <a:r>
                  <a:rPr lang="ru-RU" sz="2200" dirty="0">
                    <a:solidFill>
                      <a:schemeClr val="tx1"/>
                    </a:solidFill>
                    <a:latin typeface="Calibri" pitchFamily="34" charset="0"/>
                  </a:rPr>
                  <a:t>новые значения </a:t>
                </a:r>
                <a:r>
                  <a:rPr lang="ru-RU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параметров</a:t>
                </a:r>
                <a:r>
                  <a:rPr lang="en-US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ru-RU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с вероятностью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 принять новые значения параметров, с обратной вероятностью </a:t>
                </a:r>
                <a:r>
                  <a:rPr lang="ru-RU" sz="2400" dirty="0">
                    <a:solidFill>
                      <a:schemeClr val="tx1"/>
                    </a:solidFill>
                    <a:latin typeface="Calibri" pitchFamily="34" charset="0"/>
                  </a:rPr>
                  <a:t>—</a:t>
                </a:r>
                <a:r>
                  <a:rPr lang="ru-RU" sz="2200" dirty="0" smtClean="0">
                    <a:solidFill>
                      <a:schemeClr val="tx1"/>
                    </a:solidFill>
                    <a:latin typeface="Calibri" pitchFamily="34" charset="0"/>
                  </a:rPr>
                  <a:t> оставить прежние 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≔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+1</m:t>
                    </m:r>
                  </m:oMath>
                </a14:m>
                <a:endParaRPr lang="ru-RU" sz="2200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80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Внутренний цикл служит для достижения термодинамического равновесия, в котором эмпирические частоты переходов из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Calibri" pitchFamily="34" charset="0"/>
                  </a:rPr>
                  <a:t> равны вероятности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200" dirty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ru-RU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640960" cy="5616624"/>
              </a:xfrm>
              <a:blipFill rotWithShape="1">
                <a:blip r:embed="rId2"/>
                <a:stretch>
                  <a:fillRect l="-1058" t="-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8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Пример практической реализации в «</a:t>
            </a:r>
            <a:r>
              <a:rPr lang="en-US" sz="3200" dirty="0" smtClean="0">
                <a:latin typeface="Cambria" pitchFamily="18" charset="0"/>
              </a:rPr>
              <a:t>R</a:t>
            </a:r>
            <a:r>
              <a:rPr lang="ru-RU" sz="3200" dirty="0" smtClean="0">
                <a:latin typeface="Cambria" pitchFamily="18" charset="0"/>
              </a:rPr>
              <a:t>»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166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ru-RU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Задача:</a:t>
            </a: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b="0" i="1" dirty="0" smtClean="0">
              <a:solidFill>
                <a:schemeClr val="tx1"/>
              </a:solidFill>
              <a:latin typeface="Cambria Math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подбор оптимальных параметров смеси распределений</a:t>
            </a: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6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Исходные данные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166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Рассмотрим распределение длительностей извержений гейзера «старый служака»</a:t>
            </a:r>
          </a:p>
          <a:p>
            <a:pPr marL="0" indent="0">
              <a:spcBef>
                <a:spcPts val="0"/>
              </a:spcBef>
              <a:buNone/>
            </a:pPr>
            <a:endParaRPr lang="ru-RU" sz="800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library(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np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 &lt;-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faithful$eruptions</a:t>
            </a:r>
            <a:endParaRPr lang="en-US" sz="16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1026" name="Picture 2" descr="C:\Users\y_bologov\Desktop\Разное\ЭКМ\Семинар\R-моделирование\ЦМФ\SANN_graphs\hist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245475"/>
            <a:ext cx="5616624" cy="56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 smtClean="0">
                <a:latin typeface="Cambria" pitchFamily="18" charset="0"/>
              </a:rPr>
              <a:t>Распределение Стьюдента с четырьмя параметрами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32859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В распределении </a:t>
            </a:r>
            <a:r>
              <a:rPr lang="en-US" b="1" i="1" dirty="0" smtClean="0">
                <a:solidFill>
                  <a:schemeClr val="tx1"/>
                </a:solidFill>
                <a:latin typeface="Calibri" pitchFamily="34" charset="0"/>
              </a:rPr>
              <a:t>y</a:t>
            </a: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 чётко видны два колоколообразных участка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Рассмотрим задачу моделирования этого распределения с помощью смеси двух </a:t>
            </a:r>
            <a:r>
              <a:rPr lang="ru-RU" dirty="0" err="1" smtClean="0">
                <a:solidFill>
                  <a:schemeClr val="tx1"/>
                </a:solidFill>
                <a:latin typeface="Calibri" pitchFamily="34" charset="0"/>
              </a:rPr>
              <a:t>четырёхпараметрических</a:t>
            </a:r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 распределений Стьюдента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/>
              </a:solidFill>
              <a:latin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4074</TotalTime>
  <Words>1239</Words>
  <Application>Microsoft Office PowerPoint</Application>
  <PresentationFormat>Экран (4:3)</PresentationFormat>
  <Paragraphs>179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Исполнительная</vt:lpstr>
      <vt:lpstr>Метод имитации закаливания (simulated annealing, SANN)</vt:lpstr>
      <vt:lpstr>Содержание</vt:lpstr>
      <vt:lpstr>Теоретические основы метода</vt:lpstr>
      <vt:lpstr>Основная идея метода</vt:lpstr>
      <vt:lpstr>Основная идея метода</vt:lpstr>
      <vt:lpstr>Алгоритм работы МИЗ</vt:lpstr>
      <vt:lpstr>Пример практической реализации в «R»</vt:lpstr>
      <vt:lpstr>Исходные данные</vt:lpstr>
      <vt:lpstr>Распределение Стьюдента с четырьмя параметрами</vt:lpstr>
      <vt:lpstr>Смесь распределений</vt:lpstr>
      <vt:lpstr>Начальные значения параметров</vt:lpstr>
      <vt:lpstr>Внешний цикл алгоритма</vt:lpstr>
      <vt:lpstr>Внутренний цикл: выбор z ⃑_k</vt:lpstr>
      <vt:lpstr>Презентация PowerPoint</vt:lpstr>
      <vt:lpstr>Внутренний цикл: принимать ли z ⃑_k</vt:lpstr>
      <vt:lpstr>Внутренний цикл: плотность смеси и функция правдоподобия</vt:lpstr>
      <vt:lpstr>Домашнее задание</vt:lpstr>
      <vt:lpstr>Подбор смеси: первое прохождение внутреннего цикла</vt:lpstr>
      <vt:lpstr>Подбор смеси: прохождение внешнего цикла</vt:lpstr>
      <vt:lpstr>График плотности смеси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Непараметрическое моделирование</dc:title>
  <dc:creator>y_bologov</dc:creator>
  <cp:lastModifiedBy>y_bologov</cp:lastModifiedBy>
  <cp:revision>178</cp:revision>
  <dcterms:created xsi:type="dcterms:W3CDTF">2012-08-23T08:56:05Z</dcterms:created>
  <dcterms:modified xsi:type="dcterms:W3CDTF">2015-11-09T07:40:32Z</dcterms:modified>
</cp:coreProperties>
</file>